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90" r:id="rId22"/>
    <p:sldId id="281" r:id="rId23"/>
    <p:sldId id="310" r:id="rId24"/>
    <p:sldId id="284" r:id="rId25"/>
    <p:sldId id="287" r:id="rId26"/>
    <p:sldId id="291" r:id="rId27"/>
    <p:sldId id="293" r:id="rId28"/>
    <p:sldId id="294" r:id="rId29"/>
    <p:sldId id="292" r:id="rId30"/>
    <p:sldId id="295" r:id="rId31"/>
    <p:sldId id="276" r:id="rId32"/>
    <p:sldId id="277" r:id="rId33"/>
    <p:sldId id="278" r:id="rId34"/>
    <p:sldId id="285" r:id="rId35"/>
    <p:sldId id="279" r:id="rId36"/>
    <p:sldId id="280" r:id="rId37"/>
    <p:sldId id="282" r:id="rId38"/>
    <p:sldId id="283" r:id="rId39"/>
    <p:sldId id="311" r:id="rId40"/>
    <p:sldId id="289" r:id="rId41"/>
    <p:sldId id="286" r:id="rId42"/>
    <p:sldId id="312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02/26/2023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torf72/Naya-Practical-Data-Science-EDA-Project" TargetMode="External"/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package" Target="../embeddings/Microsoft_Excel_Macro-Enabled_Worksheet.xlsm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https://github.com/doctorf72/Naya-Practical-Data-Science-EDA-Project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Felix </a:t>
            </a:r>
            <a:r>
              <a:rPr lang="en-US" dirty="0" err="1">
                <a:solidFill>
                  <a:schemeClr val="tx1"/>
                </a:solidFill>
              </a:rPr>
              <a:t>Doktorman</a:t>
            </a:r>
            <a:r>
              <a:rPr lang="en-US" dirty="0">
                <a:solidFill>
                  <a:schemeClr val="tx1"/>
                </a:solidFill>
              </a:rPr>
              <a:t> &amp; Alin </a:t>
            </a:r>
            <a:r>
              <a:rPr lang="en-US" dirty="0" err="1">
                <a:solidFill>
                  <a:schemeClr val="tx1"/>
                </a:solidFill>
              </a:rPr>
              <a:t>Finkelshtein</a:t>
            </a:r>
            <a:endParaRPr lang="en-US" dirty="0">
              <a:solidFill>
                <a:schemeClr val="tx1"/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6D54-8810-ABFD-635D-7E70EFF5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7" y="0"/>
            <a:ext cx="11878146" cy="1325563"/>
          </a:xfrm>
        </p:spPr>
        <p:txBody>
          <a:bodyPr/>
          <a:lstStyle/>
          <a:p>
            <a:r>
              <a:rPr lang="en-US" dirty="0"/>
              <a:t>COVID 19 cases, recovery and death rates by gender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4720-90B5-0A47-7822-2B9F382D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27" y="1403287"/>
            <a:ext cx="5992734" cy="2025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8B1BB-FE6B-22CD-C8FE-F5A680649C2F}"/>
              </a:ext>
            </a:extLst>
          </p:cNvPr>
          <p:cNvSpPr txBox="1"/>
          <p:nvPr/>
        </p:nvSpPr>
        <p:spPr>
          <a:xfrm>
            <a:off x="307817" y="3429000"/>
            <a:ext cx="496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significant difference observed in recovery rate.</a:t>
            </a:r>
          </a:p>
          <a:p>
            <a:r>
              <a:rPr lang="en-US" dirty="0"/>
              <a:t>While, the death rate is a bit more in males.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FE4F-15DA-86B6-6430-27523C49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26" y="1284297"/>
            <a:ext cx="5609247" cy="50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B6A5-B531-1EA4-D908-CCFE28DB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5714" cy="1325563"/>
          </a:xfrm>
        </p:spPr>
        <p:txBody>
          <a:bodyPr/>
          <a:lstStyle/>
          <a:p>
            <a:r>
              <a:rPr lang="en-US" dirty="0"/>
              <a:t>COVID 19 cases, recovery and death rates by age group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BB84-F304-5ECF-34BF-FE9DD6C9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736"/>
            <a:ext cx="3667361" cy="3295778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39C1-D4D6-41C0-BBD5-4978DD40ADAE}"/>
              </a:ext>
            </a:extLst>
          </p:cNvPr>
          <p:cNvSpPr/>
          <p:nvPr/>
        </p:nvSpPr>
        <p:spPr>
          <a:xfrm>
            <a:off x="1010084" y="4378535"/>
            <a:ext cx="3323591" cy="4111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63094-ABAA-E378-8AC1-E8A0E2B86A40}"/>
              </a:ext>
            </a:extLst>
          </p:cNvPr>
          <p:cNvSpPr txBox="1"/>
          <p:nvPr/>
        </p:nvSpPr>
        <p:spPr>
          <a:xfrm>
            <a:off x="4822042" y="1138634"/>
            <a:ext cx="602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age groups observed trend of recovery and deaths rates based on age groups</a:t>
            </a:r>
            <a:endParaRPr lang="en-IL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B8F0-E15A-3F49-A20A-D1FAC2E4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2235987"/>
            <a:ext cx="5607550" cy="42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CCA0-36E2-AD25-092F-3BDDAF8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447699" cy="814812"/>
          </a:xfrm>
        </p:spPr>
        <p:txBody>
          <a:bodyPr/>
          <a:lstStyle/>
          <a:p>
            <a:r>
              <a:rPr lang="en-US" dirty="0"/>
              <a:t>Summary by state and gender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5F9C3-007E-066E-CEB1-F75AFA20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1" y="1444624"/>
            <a:ext cx="7238999" cy="5276560"/>
          </a:xfrm>
        </p:spPr>
      </p:pic>
    </p:spTree>
    <p:extLst>
      <p:ext uri="{BB962C8B-B14F-4D97-AF65-F5344CB8AC3E}">
        <p14:creationId xmlns:p14="http://schemas.microsoft.com/office/powerpoint/2010/main" val="272145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1492-EAD6-78E3-506D-274733FC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by state, gender and age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A5192-3995-F63B-8980-4B658460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62" y="1690688"/>
            <a:ext cx="9483078" cy="325538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988D69A-D84D-8BD7-65FF-D3D2D89DA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62670"/>
              </p:ext>
            </p:extLst>
          </p:nvPr>
        </p:nvGraphicFramePr>
        <p:xfrm>
          <a:off x="10635343" y="57213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988D69A-D84D-8BD7-65FF-D3D2D89DA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5343" y="57213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43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49E6-AEB0-18DF-F1FD-F04BDDCF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Quarterly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0C1B-1543-2FA7-89D2-B9B0A9B36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00" y="1027670"/>
            <a:ext cx="8213651" cy="5735858"/>
          </a:xfrm>
        </p:spPr>
      </p:pic>
    </p:spTree>
    <p:extLst>
      <p:ext uri="{BB962C8B-B14F-4D97-AF65-F5344CB8AC3E}">
        <p14:creationId xmlns:p14="http://schemas.microsoft.com/office/powerpoint/2010/main" val="83224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B3F-072E-9BD8-D1E5-0D9DD51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32617" cy="881743"/>
          </a:xfrm>
        </p:spPr>
        <p:txBody>
          <a:bodyPr/>
          <a:lstStyle/>
          <a:p>
            <a:r>
              <a:rPr lang="en-US" dirty="0"/>
              <a:t>Monthly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5BB16-B9B2-1640-41F8-8F52B7C5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39" y="943882"/>
            <a:ext cx="11028799" cy="5533118"/>
          </a:xfrm>
        </p:spPr>
      </p:pic>
    </p:spTree>
    <p:extLst>
      <p:ext uri="{BB962C8B-B14F-4D97-AF65-F5344CB8AC3E}">
        <p14:creationId xmlns:p14="http://schemas.microsoft.com/office/powerpoint/2010/main" val="103728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7989-7B21-80B5-68DA-15F7858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illustration using Geopandas package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7081-65B2-D63C-3003-7A0D8860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" y="1085394"/>
            <a:ext cx="5812972" cy="55571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94F3D-773B-65B7-0317-F411CD8E435E}"/>
              </a:ext>
            </a:extLst>
          </p:cNvPr>
          <p:cNvSpPr txBox="1"/>
          <p:nvPr/>
        </p:nvSpPr>
        <p:spPr>
          <a:xfrm>
            <a:off x="4484914" y="5403274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learned to utilize </a:t>
            </a:r>
            <a:r>
              <a:rPr lang="en-US" dirty="0" err="1"/>
              <a:t>GeoPandas</a:t>
            </a:r>
            <a:r>
              <a:rPr lang="en-US" dirty="0"/>
              <a:t> package to represent data linked to the map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1829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50A-9D9A-D0DE-71EC-BF185D7C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17086" cy="1325563"/>
          </a:xfrm>
        </p:spPr>
        <p:txBody>
          <a:bodyPr/>
          <a:lstStyle/>
          <a:p>
            <a:r>
              <a:rPr lang="en-US" dirty="0"/>
              <a:t>COVID 19 Cases, Deaths and Recoveries for Germany 2020-2022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2E647-6806-CD75-4150-8DFED9C9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54" y="1585496"/>
            <a:ext cx="11105799" cy="404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5ADF8-8243-89FE-379E-9E2A6926E172}"/>
              </a:ext>
            </a:extLst>
          </p:cNvPr>
          <p:cNvSpPr txBox="1"/>
          <p:nvPr/>
        </p:nvSpPr>
        <p:spPr>
          <a:xfrm>
            <a:off x="256299" y="5618951"/>
            <a:ext cx="507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states are extremely high for cases, deaths counts: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Nordrhein-Westfalen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Baden-Wuerttemberg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Bayern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7790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7E0E-E9BF-56F1-8B4A-7B8CF5AF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104523"/>
          </a:xfrm>
        </p:spPr>
        <p:txBody>
          <a:bodyPr/>
          <a:lstStyle/>
          <a:p>
            <a:r>
              <a:rPr lang="en-US" dirty="0"/>
              <a:t>2020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E99A9-C4EE-41E0-C735-36A52302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" y="1342345"/>
            <a:ext cx="5910943" cy="4946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5FEE0-B628-EEA6-7F10-BEC6B370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9" y="1342345"/>
            <a:ext cx="5740224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BD38D-8062-D5E9-8595-4993710E3647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56D0-1E83-36C1-62B4-0AD02DDE436C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F973-D653-9E0F-28F3-402083646B80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FC8F5-A18F-E81A-DB58-08D9249137A0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46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804D-BDEB-2978-1FDB-69635E88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56752" cy="769545"/>
          </a:xfrm>
        </p:spPr>
        <p:txBody>
          <a:bodyPr/>
          <a:lstStyle/>
          <a:p>
            <a:r>
              <a:rPr lang="en-US" dirty="0"/>
              <a:t>2021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4D232-9F77-EDAD-8908-5E69C85B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0" y="1460063"/>
            <a:ext cx="6162721" cy="4912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45EE2-34D4-0DAE-0D43-496761D4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19" y="1460063"/>
            <a:ext cx="5986823" cy="4912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FC92-05B3-2BB5-E42E-07F94B7A0A01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95B3-D018-D71A-989A-943A2AA9C126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B456-342A-034C-8A37-B7AC2879B587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89C39-19EF-7AB4-C086-30FB4E66785B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686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BD24-2A5F-994D-EFD9-E6B19E9A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357164" cy="742384"/>
          </a:xfrm>
        </p:spPr>
        <p:txBody>
          <a:bodyPr/>
          <a:lstStyle/>
          <a:p>
            <a:r>
              <a:rPr lang="en-US" dirty="0"/>
              <a:t>2022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5965-7F80-8E57-E7F3-AE94CA07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1968"/>
            <a:ext cx="5722285" cy="4814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8143-3E06-49B9-37DC-41769D94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84" y="1611200"/>
            <a:ext cx="6346216" cy="46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CAFEB-6D13-2F36-9C63-0B6B14B32FFB}"/>
              </a:ext>
            </a:extLst>
          </p:cNvPr>
          <p:cNvSpPr txBox="1"/>
          <p:nvPr/>
        </p:nvSpPr>
        <p:spPr>
          <a:xfrm>
            <a:off x="5555447" y="134731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DFFAD-D37C-08CC-7D9B-CAD43E593D95}"/>
              </a:ext>
            </a:extLst>
          </p:cNvPr>
          <p:cNvSpPr txBox="1"/>
          <p:nvPr/>
        </p:nvSpPr>
        <p:spPr>
          <a:xfrm>
            <a:off x="5555447" y="376645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FDE5F-6340-1729-EDBD-98F8D2C407B9}"/>
              </a:ext>
            </a:extLst>
          </p:cNvPr>
          <p:cNvSpPr txBox="1"/>
          <p:nvPr/>
        </p:nvSpPr>
        <p:spPr>
          <a:xfrm>
            <a:off x="10755266" y="134650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EBC90-EB20-D920-377F-58253C1210E2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49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have less tendency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have more tendency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D3A31B-47FD-40B1-8F5D-CCEA46BB3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136" y="-1"/>
            <a:ext cx="4827864" cy="682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55" y="3654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Population in Germany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DF98B-06FB-426B-888E-A4A17262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5" y="1237339"/>
            <a:ext cx="5207204" cy="444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C9D760-4FD4-4794-ADF3-092163BD3A09}"/>
              </a:ext>
            </a:extLst>
          </p:cNvPr>
          <p:cNvGrpSpPr/>
          <p:nvPr/>
        </p:nvGrpSpPr>
        <p:grpSpPr>
          <a:xfrm>
            <a:off x="4624912" y="4584425"/>
            <a:ext cx="2618570" cy="716427"/>
            <a:chOff x="4966282" y="4647502"/>
            <a:chExt cx="2123903" cy="716427"/>
          </a:xfrm>
        </p:grpSpPr>
        <p:sp>
          <p:nvSpPr>
            <p:cNvPr id="2" name="Right Bracket 1">
              <a:extLst>
                <a:ext uri="{FF2B5EF4-FFF2-40B4-BE49-F238E27FC236}">
                  <a16:creationId xmlns:a16="http://schemas.microsoft.com/office/drawing/2014/main" id="{383E5853-EE95-4DED-8066-8E2270DE0FAE}"/>
                </a:ext>
              </a:extLst>
            </p:cNvPr>
            <p:cNvSpPr/>
            <p:nvPr/>
          </p:nvSpPr>
          <p:spPr>
            <a:xfrm>
              <a:off x="4966282" y="4647502"/>
              <a:ext cx="100668" cy="439428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6D27C8-2726-460A-81A9-839237D83CA3}"/>
                </a:ext>
              </a:extLst>
            </p:cNvPr>
            <p:cNvSpPr txBox="1"/>
            <p:nvPr/>
          </p:nvSpPr>
          <p:spPr>
            <a:xfrm>
              <a:off x="5018104" y="4717598"/>
              <a:ext cx="2072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Pre-reproductive -14%</a:t>
              </a:r>
              <a:endParaRPr lang="LID4096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EDA4B-5FBE-4F13-9877-221B827CC5AD}"/>
              </a:ext>
            </a:extLst>
          </p:cNvPr>
          <p:cNvGrpSpPr/>
          <p:nvPr/>
        </p:nvGrpSpPr>
        <p:grpSpPr>
          <a:xfrm>
            <a:off x="5097361" y="3665990"/>
            <a:ext cx="2345615" cy="993565"/>
            <a:chOff x="5201174" y="3665990"/>
            <a:chExt cx="2072081" cy="993565"/>
          </a:xfrm>
        </p:grpSpPr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610EA0DA-90A1-4F51-BBD3-0696DFDE4BE6}"/>
                </a:ext>
              </a:extLst>
            </p:cNvPr>
            <p:cNvSpPr/>
            <p:nvPr/>
          </p:nvSpPr>
          <p:spPr>
            <a:xfrm>
              <a:off x="5201174" y="3665990"/>
              <a:ext cx="50334" cy="918436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11CEF7-3AC5-44DE-8824-47D83BE99EF6}"/>
                </a:ext>
              </a:extLst>
            </p:cNvPr>
            <p:cNvSpPr txBox="1"/>
            <p:nvPr/>
          </p:nvSpPr>
          <p:spPr>
            <a:xfrm>
              <a:off x="5201174" y="4013224"/>
              <a:ext cx="2072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Reproductive -35.2%</a:t>
              </a:r>
              <a:endParaRPr lang="LID4096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6CB23-AADC-4D22-96EB-9A56E2BEEBFB}"/>
              </a:ext>
            </a:extLst>
          </p:cNvPr>
          <p:cNvGrpSpPr/>
          <p:nvPr/>
        </p:nvGrpSpPr>
        <p:grpSpPr>
          <a:xfrm>
            <a:off x="5628838" y="1963024"/>
            <a:ext cx="2753162" cy="1702966"/>
            <a:chOff x="5477836" y="1963024"/>
            <a:chExt cx="2353186" cy="1627464"/>
          </a:xfrm>
        </p:grpSpPr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70E342E7-BA7B-4155-BF0C-2BCBF6F3626A}"/>
                </a:ext>
              </a:extLst>
            </p:cNvPr>
            <p:cNvSpPr/>
            <p:nvPr/>
          </p:nvSpPr>
          <p:spPr>
            <a:xfrm>
              <a:off x="5477836" y="1963024"/>
              <a:ext cx="58898" cy="1627464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44CA8D-E594-42EA-B849-69D49D78D028}"/>
                </a:ext>
              </a:extLst>
            </p:cNvPr>
            <p:cNvSpPr txBox="1"/>
            <p:nvPr/>
          </p:nvSpPr>
          <p:spPr>
            <a:xfrm>
              <a:off x="5536734" y="2587967"/>
              <a:ext cx="2294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Post-reproductive – 51.2%</a:t>
              </a:r>
              <a:endParaRPr lang="LID4096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A4389E-12FA-451A-A3D3-3F159227F2D0}"/>
              </a:ext>
            </a:extLst>
          </p:cNvPr>
          <p:cNvSpPr txBox="1"/>
          <p:nvPr/>
        </p:nvSpPr>
        <p:spPr>
          <a:xfrm>
            <a:off x="8059271" y="3665990"/>
            <a:ext cx="3541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expect to see high death rates due to prevalence of old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total death ratio in Germany is only 0.43%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356B-04C4-4963-BA81-6FAF248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Germany’s demography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FB16-A633-496F-90A4-3166AD59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8812" cy="4351338"/>
          </a:xfrm>
        </p:spPr>
        <p:txBody>
          <a:bodyPr/>
          <a:lstStyle/>
          <a:p>
            <a:r>
              <a:rPr lang="en-US" dirty="0"/>
              <a:t>Germany is divided to 16 states and 411 counties </a:t>
            </a:r>
          </a:p>
          <a:p>
            <a:r>
              <a:rPr lang="en-US" dirty="0"/>
              <a:t>The most populated states are:</a:t>
            </a:r>
          </a:p>
          <a:p>
            <a:pPr marL="742950" lvl="1" indent="-285750"/>
            <a:r>
              <a:rPr lang="en-US" dirty="0"/>
              <a:t>Nordrhein-Westfalen</a:t>
            </a:r>
          </a:p>
          <a:p>
            <a:pPr marL="742950" lvl="1" indent="-285750"/>
            <a:r>
              <a:rPr lang="en-US" dirty="0"/>
              <a:t>Baden-Wuerttemberg</a:t>
            </a:r>
          </a:p>
          <a:p>
            <a:pPr marL="742950" lvl="1" indent="-285750"/>
            <a:r>
              <a:rPr lang="en-US" dirty="0"/>
              <a:t>Bayern</a:t>
            </a:r>
            <a:endParaRPr lang="en-IL" dirty="0"/>
          </a:p>
          <a:p>
            <a:pPr lvl="1"/>
            <a:endParaRPr lang="en-US" dirty="0"/>
          </a:p>
          <a:p>
            <a:endParaRPr lang="LID4096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1FBF9B6-A8A6-4A0E-BD3D-C75A86DC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0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08B4F0D-40E4-4975-A3EF-578DE7FA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399" y="1"/>
            <a:ext cx="1944121" cy="23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B139A44-7C01-4306-B9E1-D45672763E19}"/>
              </a:ext>
            </a:extLst>
          </p:cNvPr>
          <p:cNvSpPr/>
          <p:nvPr/>
        </p:nvSpPr>
        <p:spPr>
          <a:xfrm rot="14123335">
            <a:off x="9197787" y="2044836"/>
            <a:ext cx="484094" cy="1792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17197" y="1375100"/>
            <a:ext cx="407576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Nordrhein-Westfalen</a:t>
            </a:r>
            <a:endParaRPr lang="LID4096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34A8AB5-21CE-4A21-8C32-CB12C48B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02" y="4473388"/>
            <a:ext cx="1944121" cy="23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919F578-4943-41D7-8DD7-F871C27EC831}"/>
              </a:ext>
            </a:extLst>
          </p:cNvPr>
          <p:cNvSpPr/>
          <p:nvPr/>
        </p:nvSpPr>
        <p:spPr>
          <a:xfrm rot="150765">
            <a:off x="179294" y="5475873"/>
            <a:ext cx="484094" cy="1792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8963" y="1753825"/>
            <a:ext cx="4401673" cy="894019"/>
          </a:xfrm>
        </p:spPr>
        <p:txBody>
          <a:bodyPr>
            <a:normAutofit/>
          </a:bodyPr>
          <a:lstStyle/>
          <a:p>
            <a:r>
              <a:rPr lang="en-US" sz="3600" dirty="0"/>
              <a:t>Baden-Wuerttemberg</a:t>
            </a:r>
            <a:endParaRPr lang="LID4096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77A95D-C5F6-4F12-9F69-1E380787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02" y="4473388"/>
            <a:ext cx="1944121" cy="23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F6806D9-4B3A-4564-998D-8DA370BE3437}"/>
              </a:ext>
            </a:extLst>
          </p:cNvPr>
          <p:cNvSpPr/>
          <p:nvPr/>
        </p:nvSpPr>
        <p:spPr>
          <a:xfrm rot="19466560">
            <a:off x="509800" y="6416250"/>
            <a:ext cx="484094" cy="1792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D75989-F55D-4AAF-9517-206D7A739EA1}"/>
              </a:ext>
            </a:extLst>
          </p:cNvPr>
          <p:cNvSpPr/>
          <p:nvPr/>
        </p:nvSpPr>
        <p:spPr>
          <a:xfrm>
            <a:off x="1237129" y="2301299"/>
            <a:ext cx="3048437" cy="128635"/>
          </a:xfrm>
          <a:prstGeom prst="roundRect">
            <a:avLst/>
          </a:prstGeom>
          <a:solidFill>
            <a:schemeClr val="accent1"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E77CA4-AA5F-4F37-AA13-1CDEE1C68791}"/>
              </a:ext>
            </a:extLst>
          </p:cNvPr>
          <p:cNvSpPr/>
          <p:nvPr/>
        </p:nvSpPr>
        <p:spPr>
          <a:xfrm>
            <a:off x="4536447" y="2386777"/>
            <a:ext cx="3048437" cy="372428"/>
          </a:xfrm>
          <a:prstGeom prst="roundRect">
            <a:avLst/>
          </a:prstGeom>
          <a:solidFill>
            <a:schemeClr val="accent1"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5D2C97-8BC6-4B06-A170-D92F62E4D683}"/>
              </a:ext>
            </a:extLst>
          </p:cNvPr>
          <p:cNvSpPr/>
          <p:nvPr/>
        </p:nvSpPr>
        <p:spPr>
          <a:xfrm>
            <a:off x="8249962" y="2365615"/>
            <a:ext cx="3048437" cy="978219"/>
          </a:xfrm>
          <a:prstGeom prst="roundRect">
            <a:avLst/>
          </a:prstGeom>
          <a:solidFill>
            <a:schemeClr val="accent1">
              <a:alpha val="3098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29" y="3151187"/>
            <a:ext cx="5414567" cy="33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vaccination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587358" y="6244781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9" y="6266576"/>
            <a:ext cx="25719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>
            <a:cxnSpLocks/>
          </p:cNvCxnSpPr>
          <p:nvPr/>
        </p:nvCxnSpPr>
        <p:spPr>
          <a:xfrm>
            <a:off x="6686026" y="1904301"/>
            <a:ext cx="0" cy="4182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ED0D-5B54-470C-B6F2-4AE4F3D0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A6B89D4-5F3B-45CC-A323-58679B1EE5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24" y="1690688"/>
            <a:ext cx="8516469" cy="4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9E1FDA-E593-4D84-9896-03AA7358CE5C}"/>
              </a:ext>
            </a:extLst>
          </p:cNvPr>
          <p:cNvCxnSpPr>
            <a:cxnSpLocks/>
          </p:cNvCxnSpPr>
          <p:nvPr/>
        </p:nvCxnSpPr>
        <p:spPr>
          <a:xfrm flipV="1">
            <a:off x="5011270" y="1805689"/>
            <a:ext cx="0" cy="3707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C1D06E-90D9-4FA7-B8A1-18163F6A7321}"/>
              </a:ext>
            </a:extLst>
          </p:cNvPr>
          <p:cNvCxnSpPr>
            <a:cxnSpLocks/>
          </p:cNvCxnSpPr>
          <p:nvPr/>
        </p:nvCxnSpPr>
        <p:spPr>
          <a:xfrm flipV="1">
            <a:off x="6438797" y="1805689"/>
            <a:ext cx="0" cy="3707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F10EF3-785B-488E-AB77-322590EE1779}"/>
              </a:ext>
            </a:extLst>
          </p:cNvPr>
          <p:cNvCxnSpPr>
            <a:cxnSpLocks/>
          </p:cNvCxnSpPr>
          <p:nvPr/>
        </p:nvCxnSpPr>
        <p:spPr>
          <a:xfrm flipV="1">
            <a:off x="8132470" y="1805689"/>
            <a:ext cx="0" cy="37076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263873-B6DE-4B07-9557-3D01008BAF49}"/>
              </a:ext>
            </a:extLst>
          </p:cNvPr>
          <p:cNvSpPr txBox="1"/>
          <p:nvPr/>
        </p:nvSpPr>
        <p:spPr>
          <a:xfrm>
            <a:off x="4156415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71B00-0CF6-4356-B4AB-38CE8B28E910}"/>
              </a:ext>
            </a:extLst>
          </p:cNvPr>
          <p:cNvSpPr txBox="1"/>
          <p:nvPr/>
        </p:nvSpPr>
        <p:spPr>
          <a:xfrm>
            <a:off x="5797862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E81E4-D147-42A9-B166-F19A8CD2BC93}"/>
              </a:ext>
            </a:extLst>
          </p:cNvPr>
          <p:cNvSpPr txBox="1"/>
          <p:nvPr/>
        </p:nvSpPr>
        <p:spPr>
          <a:xfrm>
            <a:off x="7688183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894AFF-6642-4E1B-8BF1-BEED12A10B70}"/>
              </a:ext>
            </a:extLst>
          </p:cNvPr>
          <p:cNvGrpSpPr/>
          <p:nvPr/>
        </p:nvGrpSpPr>
        <p:grpSpPr>
          <a:xfrm>
            <a:off x="2427461" y="2718056"/>
            <a:ext cx="2583809" cy="399523"/>
            <a:chOff x="2427461" y="2718056"/>
            <a:chExt cx="2583809" cy="39952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8009EB6-DB74-445C-9386-C16946CE0DBC}"/>
                </a:ext>
              </a:extLst>
            </p:cNvPr>
            <p:cNvCxnSpPr/>
            <p:nvPr/>
          </p:nvCxnSpPr>
          <p:spPr>
            <a:xfrm>
              <a:off x="2427461" y="3117579"/>
              <a:ext cx="2583809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2681DC-D3FB-4366-892B-D156943AF816}"/>
                </a:ext>
              </a:extLst>
            </p:cNvPr>
            <p:cNvSpPr txBox="1"/>
            <p:nvPr/>
          </p:nvSpPr>
          <p:spPr>
            <a:xfrm>
              <a:off x="3545892" y="2718056"/>
              <a:ext cx="127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1.9%</a:t>
              </a:r>
              <a:endParaRPr lang="LID4096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67B1082-84A3-4438-8C70-FC5CC42CCB44}"/>
              </a:ext>
            </a:extLst>
          </p:cNvPr>
          <p:cNvGrpSpPr/>
          <p:nvPr/>
        </p:nvGrpSpPr>
        <p:grpSpPr>
          <a:xfrm>
            <a:off x="103383" y="1574856"/>
            <a:ext cx="1922639" cy="1539151"/>
            <a:chOff x="103383" y="1574856"/>
            <a:chExt cx="1922639" cy="15391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565FC-F7D5-4A2E-8C75-90F41A69DD2F}"/>
                </a:ext>
              </a:extLst>
            </p:cNvPr>
            <p:cNvSpPr txBox="1"/>
            <p:nvPr/>
          </p:nvSpPr>
          <p:spPr>
            <a:xfrm rot="5400000">
              <a:off x="833870" y="844369"/>
              <a:ext cx="461665" cy="192263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Death ratio before</a:t>
              </a:r>
              <a:endParaRPr lang="LID4096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52EB37-ECE1-4A79-BF87-801398F7B79A}"/>
                </a:ext>
              </a:extLst>
            </p:cNvPr>
            <p:cNvSpPr txBox="1"/>
            <p:nvPr/>
          </p:nvSpPr>
          <p:spPr>
            <a:xfrm>
              <a:off x="216105" y="2744675"/>
              <a:ext cx="742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2.8%</a:t>
              </a:r>
              <a:endParaRPr lang="LID4096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0D20099-593F-4615-8CA2-A61EE8D559EB}"/>
              </a:ext>
            </a:extLst>
          </p:cNvPr>
          <p:cNvGrpSpPr/>
          <p:nvPr/>
        </p:nvGrpSpPr>
        <p:grpSpPr>
          <a:xfrm>
            <a:off x="206847" y="2990780"/>
            <a:ext cx="10916880" cy="545797"/>
            <a:chOff x="206847" y="2990780"/>
            <a:chExt cx="10916880" cy="54579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3ACCAB4-21CB-4675-9AE9-2D7470FE5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61" y="3536577"/>
              <a:ext cx="401133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DB4327-C679-4B63-B584-9A686F27B4D6}"/>
                </a:ext>
              </a:extLst>
            </p:cNvPr>
            <p:cNvSpPr txBox="1"/>
            <p:nvPr/>
          </p:nvSpPr>
          <p:spPr>
            <a:xfrm>
              <a:off x="3511780" y="3114007"/>
              <a:ext cx="78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4.4%</a:t>
              </a:r>
              <a:endParaRPr lang="LID4096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7C2D7-EF35-4DE3-A480-DC1BE0074DE9}"/>
                </a:ext>
              </a:extLst>
            </p:cNvPr>
            <p:cNvSpPr txBox="1"/>
            <p:nvPr/>
          </p:nvSpPr>
          <p:spPr>
            <a:xfrm>
              <a:off x="206847" y="3141050"/>
              <a:ext cx="742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2.5%</a:t>
              </a:r>
              <a:endParaRPr lang="LID4096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DFCA99-5447-4CAA-9B86-C143A4697F52}"/>
                </a:ext>
              </a:extLst>
            </p:cNvPr>
            <p:cNvSpPr txBox="1"/>
            <p:nvPr/>
          </p:nvSpPr>
          <p:spPr>
            <a:xfrm>
              <a:off x="10292106" y="2990780"/>
              <a:ext cx="831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0.21%</a:t>
              </a:r>
              <a:endParaRPr lang="LID4096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5B802B-232B-4DAE-8FE1-4DBD8501815F}"/>
              </a:ext>
            </a:extLst>
          </p:cNvPr>
          <p:cNvGrpSpPr/>
          <p:nvPr/>
        </p:nvGrpSpPr>
        <p:grpSpPr>
          <a:xfrm>
            <a:off x="206847" y="3497888"/>
            <a:ext cx="10901334" cy="508938"/>
            <a:chOff x="206847" y="3497888"/>
            <a:chExt cx="10901334" cy="50893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5EED9C-000C-46A8-BACE-C7A5D46B9F46}"/>
                </a:ext>
              </a:extLst>
            </p:cNvPr>
            <p:cNvCxnSpPr>
              <a:cxnSpLocks/>
            </p:cNvCxnSpPr>
            <p:nvPr/>
          </p:nvCxnSpPr>
          <p:spPr>
            <a:xfrm>
              <a:off x="2427461" y="3895576"/>
              <a:ext cx="5705009" cy="0"/>
            </a:xfrm>
            <a:prstGeom prst="straightConnector1">
              <a:avLst/>
            </a:prstGeom>
            <a:ln>
              <a:solidFill>
                <a:srgbClr val="FF0066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958841-AFAC-4CF4-BD4C-3F774EDDBF99}"/>
                </a:ext>
              </a:extLst>
            </p:cNvPr>
            <p:cNvSpPr txBox="1"/>
            <p:nvPr/>
          </p:nvSpPr>
          <p:spPr>
            <a:xfrm>
              <a:off x="3511779" y="3607158"/>
              <a:ext cx="788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18.6%</a:t>
              </a:r>
              <a:endParaRPr lang="LID4096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252CCA-8EA8-49B0-9039-0C13129FCEE2}"/>
                </a:ext>
              </a:extLst>
            </p:cNvPr>
            <p:cNvSpPr txBox="1"/>
            <p:nvPr/>
          </p:nvSpPr>
          <p:spPr>
            <a:xfrm>
              <a:off x="206847" y="3637494"/>
              <a:ext cx="9465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0.83%</a:t>
              </a:r>
              <a:endParaRPr lang="LID4096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ACFAA7-874C-4702-8B57-2A15EBFD40FA}"/>
                </a:ext>
              </a:extLst>
            </p:cNvPr>
            <p:cNvSpPr txBox="1"/>
            <p:nvPr/>
          </p:nvSpPr>
          <p:spPr>
            <a:xfrm>
              <a:off x="10276560" y="3497888"/>
              <a:ext cx="831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0.16%</a:t>
              </a:r>
              <a:endParaRPr lang="LID4096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F5D762-7BEF-45BA-81DD-F1B470404A19}"/>
              </a:ext>
            </a:extLst>
          </p:cNvPr>
          <p:cNvGrpSpPr/>
          <p:nvPr/>
        </p:nvGrpSpPr>
        <p:grpSpPr>
          <a:xfrm>
            <a:off x="10151344" y="1535846"/>
            <a:ext cx="1922639" cy="1454934"/>
            <a:chOff x="10151344" y="1535846"/>
            <a:chExt cx="1922639" cy="14549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8193A6-C38A-489A-A171-2CEB9E213450}"/>
                </a:ext>
              </a:extLst>
            </p:cNvPr>
            <p:cNvSpPr txBox="1"/>
            <p:nvPr/>
          </p:nvSpPr>
          <p:spPr>
            <a:xfrm>
              <a:off x="10292106" y="2621448"/>
              <a:ext cx="8316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0.32%</a:t>
              </a:r>
              <a:endParaRPr lang="LID4096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FA71C1-C486-422A-84E9-69E60871D6C9}"/>
                </a:ext>
              </a:extLst>
            </p:cNvPr>
            <p:cNvSpPr txBox="1"/>
            <p:nvPr/>
          </p:nvSpPr>
          <p:spPr>
            <a:xfrm rot="5400000">
              <a:off x="10881831" y="805359"/>
              <a:ext cx="461665" cy="192263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/>
                <a:t>Death ratio after</a:t>
              </a:r>
              <a:endParaRPr lang="LID4096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18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009-7C0B-4107-9D47-A98359F5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A935-B833-42F6-A16F-798A96E4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6"/>
            <a:ext cx="10515600" cy="4602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97.9% of all cases recovered from COVID</a:t>
            </a:r>
          </a:p>
          <a:p>
            <a:r>
              <a:rPr lang="en-US" dirty="0"/>
              <a:t>Correlation was found between cases and recovery as well as cases  and deaths.</a:t>
            </a:r>
          </a:p>
          <a:p>
            <a:r>
              <a:rPr lang="en-US" dirty="0"/>
              <a:t>Correlation was found between most populated states/counties and number of cases/deaths</a:t>
            </a:r>
          </a:p>
          <a:p>
            <a:r>
              <a:rPr lang="en-US" dirty="0"/>
              <a:t>Ages 15-59 show more tendency to get infected.</a:t>
            </a:r>
          </a:p>
          <a:p>
            <a:r>
              <a:rPr lang="en-US" dirty="0"/>
              <a:t>Ages 60+ show higher death rates.</a:t>
            </a:r>
          </a:p>
          <a:p>
            <a:r>
              <a:rPr lang="en-US" dirty="0"/>
              <a:t>0.43% of all cases died from COVID.</a:t>
            </a:r>
          </a:p>
          <a:p>
            <a:r>
              <a:rPr lang="en-US" dirty="0"/>
              <a:t>There is a slightly more deaths in males (0.49%) then in females (0.39%)</a:t>
            </a:r>
          </a:p>
          <a:p>
            <a:r>
              <a:rPr lang="en-US" dirty="0"/>
              <a:t>78% of population got 3 doses of vaccines.</a:t>
            </a:r>
          </a:p>
          <a:p>
            <a:r>
              <a:rPr lang="en-US" dirty="0"/>
              <a:t>Vaccination decreased death but not infection rates.</a:t>
            </a:r>
          </a:p>
          <a:p>
            <a:r>
              <a:rPr lang="en-US" dirty="0"/>
              <a:t>The most widespread manufacturer in Germany is Pfizer.</a:t>
            </a:r>
          </a:p>
          <a:p>
            <a:r>
              <a:rPr lang="en-US" dirty="0"/>
              <a:t>Although, more than 50% of population is in post reproductive age the total death rate is only 0.43%.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7793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09D477-CF7B-97B3-F28E-E106F122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8436" cy="1403287"/>
          </a:xfrm>
        </p:spPr>
        <p:txBody>
          <a:bodyPr/>
          <a:lstStyle/>
          <a:p>
            <a:r>
              <a:rPr lang="en-US" dirty="0"/>
              <a:t>Time trends for cumulative cases, recoveries and deaths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CB366-74BE-42CE-7E0F-30EE3CB9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7" y="1656784"/>
            <a:ext cx="7679856" cy="497344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B523D-C93C-9234-39A1-C56357F4D07F}"/>
              </a:ext>
            </a:extLst>
          </p:cNvPr>
          <p:cNvSpPr txBox="1"/>
          <p:nvPr/>
        </p:nvSpPr>
        <p:spPr>
          <a:xfrm>
            <a:off x="7795034" y="2413337"/>
            <a:ext cx="4282289" cy="23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data set we are looking into cumulative counts of cases, recovered cases and deaths in Germany during 2020 –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that recovery counts correlate with overall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periods observed in deaths trends that should be understood.  </a:t>
            </a:r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8618F-0EA7-4DCA-BAC8-A35D44DE3676}"/>
              </a:ext>
            </a:extLst>
          </p:cNvPr>
          <p:cNvSpPr txBox="1"/>
          <p:nvPr/>
        </p:nvSpPr>
        <p:spPr>
          <a:xfrm>
            <a:off x="1237129" y="2716306"/>
            <a:ext cx="204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97.8% recovery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791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97A-0504-F9B2-916D-CF65AA4A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0337" cy="59955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0F166-30BB-6521-A2CB-893BA0FCEE85}"/>
              </a:ext>
            </a:extLst>
          </p:cNvPr>
          <p:cNvSpPr txBox="1"/>
          <p:nvPr/>
        </p:nvSpPr>
        <p:spPr>
          <a:xfrm>
            <a:off x="190123" y="742384"/>
            <a:ext cx="715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correlation between cases and number of deaths and recoveries</a:t>
            </a:r>
            <a:endParaRPr lang="en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68910D-9F03-7B0E-650A-AF42DFA3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09" y="1254545"/>
            <a:ext cx="11181291" cy="5444715"/>
          </a:xfrm>
        </p:spPr>
      </p:pic>
    </p:spTree>
    <p:extLst>
      <p:ext uri="{BB962C8B-B14F-4D97-AF65-F5344CB8AC3E}">
        <p14:creationId xmlns:p14="http://schemas.microsoft.com/office/powerpoint/2010/main" val="16822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C75D-00B6-0A6A-4BFD-396A0E6C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147842"/>
            <a:ext cx="10515600" cy="1325563"/>
          </a:xfrm>
        </p:spPr>
        <p:txBody>
          <a:bodyPr/>
          <a:lstStyle/>
          <a:p>
            <a:r>
              <a:rPr lang="en-US" dirty="0"/>
              <a:t>Cases/Deaths/Recoveries by German States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E480-9073-B649-4233-164A7CAA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9" y="1473405"/>
            <a:ext cx="7705656" cy="49002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9DD61-C392-E012-C526-E7064CF7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63" y="1632618"/>
            <a:ext cx="3722719" cy="4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1051</Words>
  <Application>Microsoft Office PowerPoint</Application>
  <PresentationFormat>Widescreen</PresentationFormat>
  <Paragraphs>167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Macro-Enabled Worksheet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Time trends for cumulative cases, recoveries and deaths</vt:lpstr>
      <vt:lpstr>Correlations</vt:lpstr>
      <vt:lpstr>Cases/Deaths/Recoveries by German States</vt:lpstr>
      <vt:lpstr>COVID 19 cases, recovery and death rates by gender</vt:lpstr>
      <vt:lpstr>COVID 19 cases, recovery and death rates by age group</vt:lpstr>
      <vt:lpstr>Summary by state and gender combined</vt:lpstr>
      <vt:lpstr>Summary by state, gender and age combined</vt:lpstr>
      <vt:lpstr>Quarterly COVID 19 trends</vt:lpstr>
      <vt:lpstr>Monthly COVID 19 trends</vt:lpstr>
      <vt:lpstr>Data illustration using Geopandas package</vt:lpstr>
      <vt:lpstr>COVID 19 Cases, Deaths and Recoveries for Germany 2020-2022</vt:lpstr>
      <vt:lpstr>2020 Quarterly Trends</vt:lpstr>
      <vt:lpstr>2021 Quarterly Trends</vt:lpstr>
      <vt:lpstr>2022 Quarterly Trends</vt:lpstr>
      <vt:lpstr> </vt:lpstr>
      <vt:lpstr>Population in Germany</vt:lpstr>
      <vt:lpstr>Germany’s demography </vt:lpstr>
      <vt:lpstr>There is clear correlation between population density and number of cases/deaths</vt:lpstr>
      <vt:lpstr>There is clear correlation between population and number of cases/deaths</vt:lpstr>
      <vt:lpstr>There are 3 states with most population, cases and deaths. Lets test them by counties </vt:lpstr>
      <vt:lpstr>Bavaria</vt:lpstr>
      <vt:lpstr>Nordrhein-Westfalen</vt:lpstr>
      <vt:lpstr>Baden-Wuerttemberg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DannyC19</cp:lastModifiedBy>
  <cp:revision>90</cp:revision>
  <dcterms:created xsi:type="dcterms:W3CDTF">2023-02-08T07:12:57Z</dcterms:created>
  <dcterms:modified xsi:type="dcterms:W3CDTF">2023-02-26T11:49:11Z</dcterms:modified>
</cp:coreProperties>
</file>